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66" r:id="rId3"/>
    <p:sldId id="258" r:id="rId4"/>
    <p:sldId id="257" r:id="rId5"/>
    <p:sldId id="259" r:id="rId6"/>
    <p:sldId id="260" r:id="rId7"/>
    <p:sldId id="261" r:id="rId8"/>
    <p:sldId id="262" r:id="rId9"/>
    <p:sldId id="264" r:id="rId10"/>
    <p:sldId id="263" r:id="rId11"/>
    <p:sldId id="265"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508" autoAdjust="0"/>
  </p:normalViewPr>
  <p:slideViewPr>
    <p:cSldViewPr>
      <p:cViewPr>
        <p:scale>
          <a:sx n="66" d="100"/>
          <a:sy n="66" d="100"/>
        </p:scale>
        <p:origin x="-1422" y="-72"/>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581400" cy="457200"/>
          </a:xfrm>
          <a:prstGeom prst="rect">
            <a:avLst/>
          </a:prstGeom>
        </p:spPr>
        <p:txBody>
          <a:bodyPr vert="horz" lIns="91440" tIns="45720" rIns="91440" bIns="45720" rtlCol="0"/>
          <a:lstStyle>
            <a:lvl1pPr algn="l">
              <a:defRPr sz="1200"/>
            </a:lvl1pPr>
          </a:lstStyle>
          <a:p>
            <a:r>
              <a:rPr lang="en-US" sz="1800" b="1" dirty="0" smtClean="0">
                <a:effectLst>
                  <a:outerShdw blurRad="38100" dist="38100" dir="2700000" algn="tl">
                    <a:srgbClr val="000000">
                      <a:alpha val="43137"/>
                    </a:srgbClr>
                  </a:outerShdw>
                </a:effectLst>
                <a:latin typeface="Palatino Linotype" panose="02040502050505030304" pitchFamily="18" charset="0"/>
              </a:rPr>
              <a:t>Why did God create the World?</a:t>
            </a:r>
            <a:endParaRPr lang="en-US" sz="1800" b="1" dirty="0">
              <a:effectLst>
                <a:outerShdw blurRad="38100" dist="38100" dir="2700000" algn="tl">
                  <a:srgbClr val="000000">
                    <a:alpha val="43137"/>
                  </a:srgbClr>
                </a:outerShdw>
              </a:effectLst>
              <a:latin typeface="Palatino Linotype" panose="02040502050505030304" pitchFamily="18"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smtClean="0"/>
              <a:t>April 13, 2014 AM</a:t>
            </a:r>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West Side church of Christ, Stan Cox</a:t>
            </a:r>
            <a:endParaRPr lang="en-US" dirty="0"/>
          </a:p>
        </p:txBody>
      </p:sp>
    </p:spTree>
    <p:extLst>
      <p:ext uri="{BB962C8B-B14F-4D97-AF65-F5344CB8AC3E}">
        <p14:creationId xmlns:p14="http://schemas.microsoft.com/office/powerpoint/2010/main" val="3832759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966902-368B-40E2-B01C-B7F2D07CF623}" type="datetimeFigureOut">
              <a:rPr lang="en-US" smtClean="0"/>
              <a:t>4/12/2014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A18E26-712C-4BA6-A066-32672E3B86B4}" type="slidenum">
              <a:rPr lang="en-US" smtClean="0"/>
              <a:t>‹#›</a:t>
            </a:fld>
            <a:endParaRPr lang="en-US"/>
          </a:p>
        </p:txBody>
      </p:sp>
    </p:spTree>
    <p:extLst>
      <p:ext uri="{BB962C8B-B14F-4D97-AF65-F5344CB8AC3E}">
        <p14:creationId xmlns:p14="http://schemas.microsoft.com/office/powerpoint/2010/main" val="1964127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Sermon inspired by a short article by Joe R. Price that appeared in the “The Spirit’s Sword” on July 27,</a:t>
            </a:r>
            <a:r>
              <a:rPr lang="en-US" baseline="0" dirty="0" smtClean="0"/>
              <a:t> 2008.</a:t>
            </a:r>
          </a:p>
          <a:p>
            <a:r>
              <a:rPr lang="en-US" baseline="0" dirty="0" smtClean="0"/>
              <a:t>Print Slides: 4,6,9,12,15,18</a:t>
            </a:r>
            <a:endParaRPr lang="en-US" dirty="0"/>
          </a:p>
        </p:txBody>
      </p:sp>
      <p:sp>
        <p:nvSpPr>
          <p:cNvPr id="4" name="Slide Number Placeholder 3"/>
          <p:cNvSpPr>
            <a:spLocks noGrp="1"/>
          </p:cNvSpPr>
          <p:nvPr>
            <p:ph type="sldNum" sz="quarter" idx="10"/>
          </p:nvPr>
        </p:nvSpPr>
        <p:spPr/>
        <p:txBody>
          <a:bodyPr/>
          <a:lstStyle/>
          <a:p>
            <a:fld id="{D4A18E26-712C-4BA6-A066-32672E3B86B4}" type="slidenum">
              <a:rPr lang="en-US" smtClean="0"/>
              <a:t>1</a:t>
            </a:fld>
            <a:endParaRPr lang="en-US"/>
          </a:p>
        </p:txBody>
      </p:sp>
    </p:spTree>
    <p:extLst>
      <p:ext uri="{BB962C8B-B14F-4D97-AF65-F5344CB8AC3E}">
        <p14:creationId xmlns:p14="http://schemas.microsoft.com/office/powerpoint/2010/main" val="1836835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4/12/2014</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4/12/2014</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4/12/2014</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4/12/2014</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4/12/2014</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4/12/2014</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4/12/2014</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4/12/2014</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4/12/2014</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4/12/2014</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4/12/2014</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4/12/2014</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2285999"/>
          </a:xfrm>
        </p:spPr>
        <p:txBody>
          <a:bodyPr/>
          <a:lstStyle/>
          <a:p>
            <a:r>
              <a:rPr lang="en-US" sz="7200" dirty="0" smtClean="0"/>
              <a:t>Why did God create the world?</a:t>
            </a:r>
            <a:endParaRPr lang="en-US" sz="7200" dirty="0"/>
          </a:p>
        </p:txBody>
      </p:sp>
      <p:sp>
        <p:nvSpPr>
          <p:cNvPr id="3" name="Subtitle 2"/>
          <p:cNvSpPr>
            <a:spLocks noGrp="1"/>
          </p:cNvSpPr>
          <p:nvPr>
            <p:ph type="subTitle" idx="1"/>
          </p:nvPr>
        </p:nvSpPr>
        <p:spPr>
          <a:xfrm>
            <a:off x="533400" y="2895600"/>
            <a:ext cx="8001000" cy="3657600"/>
          </a:xfrm>
        </p:spPr>
        <p:txBody>
          <a:bodyPr>
            <a:noAutofit/>
          </a:bodyPr>
          <a:lstStyle/>
          <a:p>
            <a:pPr indent="398463" algn="l"/>
            <a:r>
              <a:rPr lang="en-US" sz="3200" dirty="0" smtClean="0">
                <a:solidFill>
                  <a:schemeClr val="tx1"/>
                </a:solidFill>
              </a:rPr>
              <a:t>People often ask “Why did God create the world?”.  It is a mess, with suffering, problems and injustice.</a:t>
            </a:r>
          </a:p>
          <a:p>
            <a:pPr indent="398463" algn="l"/>
            <a:endParaRPr lang="en-US" sz="1200" dirty="0" smtClean="0">
              <a:solidFill>
                <a:schemeClr val="tx1"/>
              </a:solidFill>
            </a:endParaRPr>
          </a:p>
          <a:p>
            <a:r>
              <a:rPr lang="en-US" sz="3200" b="1" dirty="0" smtClean="0">
                <a:solidFill>
                  <a:schemeClr val="tx1"/>
                </a:solidFill>
              </a:rPr>
              <a:t>We will examine the question, but ultimately, we must be satisfied with the answers God supplies!</a:t>
            </a:r>
            <a:endParaRPr lang="en-US" sz="3200" b="1" dirty="0">
              <a:solidFill>
                <a:schemeClr val="tx1"/>
              </a:solidFill>
            </a:endParaRPr>
          </a:p>
        </p:txBody>
      </p:sp>
    </p:spTree>
    <p:extLst>
      <p:ext uri="{BB962C8B-B14F-4D97-AF65-F5344CB8AC3E}">
        <p14:creationId xmlns:p14="http://schemas.microsoft.com/office/powerpoint/2010/main" val="3751034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Genesis 1:27</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marL="0" indent="339725">
              <a:buNone/>
            </a:pPr>
            <a:r>
              <a:rPr lang="en-US" sz="3200" dirty="0">
                <a:solidFill>
                  <a:schemeClr val="tx1"/>
                </a:solidFill>
              </a:rPr>
              <a:t>So God created man in His own image; in the image of God He created him; male and female He created them</a:t>
            </a:r>
            <a:r>
              <a:rPr lang="en-US" sz="3200" dirty="0" smtClean="0">
                <a:solidFill>
                  <a:schemeClr val="tx1"/>
                </a:solidFill>
              </a:rPr>
              <a:t>.</a:t>
            </a:r>
          </a:p>
          <a:p>
            <a:pPr marL="0" indent="339725">
              <a:buNone/>
            </a:pPr>
            <a:endParaRPr lang="en-US" sz="3200" dirty="0">
              <a:solidFill>
                <a:schemeClr val="tx1"/>
              </a:solidFill>
            </a:endParaRPr>
          </a:p>
          <a:p>
            <a:pPr marL="0" indent="0" algn="ctr">
              <a:buNone/>
            </a:pPr>
            <a:r>
              <a:rPr lang="en-US" sz="3200" b="1" dirty="0" smtClean="0">
                <a:solidFill>
                  <a:schemeClr val="tx1"/>
                </a:solidFill>
              </a:rPr>
              <a:t>“In His own image” certainly includes free moral agency, and the ability to make moral decisions </a:t>
            </a:r>
            <a:endParaRPr lang="en-US" sz="3200" b="1" dirty="0">
              <a:solidFill>
                <a:schemeClr val="tx1"/>
              </a:solidFill>
            </a:endParaRPr>
          </a:p>
        </p:txBody>
      </p:sp>
    </p:spTree>
    <p:extLst>
      <p:ext uri="{BB962C8B-B14F-4D97-AF65-F5344CB8AC3E}">
        <p14:creationId xmlns:p14="http://schemas.microsoft.com/office/powerpoint/2010/main" val="1463542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Genesis 2:16-17</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marL="0" indent="339725">
              <a:buNone/>
            </a:pPr>
            <a:r>
              <a:rPr lang="en-US" sz="3200" dirty="0">
                <a:solidFill>
                  <a:schemeClr val="tx1"/>
                </a:solidFill>
              </a:rPr>
              <a:t>And the </a:t>
            </a:r>
            <a:r>
              <a:rPr lang="en-US" sz="3200" cap="small" dirty="0">
                <a:solidFill>
                  <a:schemeClr val="tx1"/>
                </a:solidFill>
              </a:rPr>
              <a:t>Lord</a:t>
            </a:r>
            <a:r>
              <a:rPr lang="en-US" sz="3200" dirty="0">
                <a:solidFill>
                  <a:schemeClr val="tx1"/>
                </a:solidFill>
              </a:rPr>
              <a:t> God commanded the man, saying, “Of every tree of the garden you may freely eat; </a:t>
            </a:r>
            <a:r>
              <a:rPr lang="en-US" sz="3200" baseline="30000" dirty="0">
                <a:solidFill>
                  <a:schemeClr val="tx1"/>
                </a:solidFill>
              </a:rPr>
              <a:t>17 </a:t>
            </a:r>
            <a:r>
              <a:rPr lang="en-US" sz="3200" dirty="0">
                <a:solidFill>
                  <a:schemeClr val="tx1"/>
                </a:solidFill>
              </a:rPr>
              <a:t>but of the tree of the knowledge of good and evil you shall not eat, for in the day that you eat of it you shall surely die</a:t>
            </a:r>
            <a:r>
              <a:rPr lang="en-US" sz="3200" dirty="0" smtClean="0">
                <a:solidFill>
                  <a:schemeClr val="tx1"/>
                </a:solidFill>
              </a:rPr>
              <a:t>.”</a:t>
            </a:r>
          </a:p>
          <a:p>
            <a:pPr marL="0" indent="339725">
              <a:buNone/>
            </a:pPr>
            <a:endParaRPr lang="en-US" sz="3200" dirty="0">
              <a:solidFill>
                <a:schemeClr val="tx1"/>
              </a:solidFill>
            </a:endParaRPr>
          </a:p>
          <a:p>
            <a:pPr marL="0" indent="0" algn="ctr">
              <a:buNone/>
            </a:pPr>
            <a:r>
              <a:rPr lang="en-US" sz="3200" b="1" dirty="0" smtClean="0">
                <a:solidFill>
                  <a:schemeClr val="tx1"/>
                </a:solidFill>
              </a:rPr>
              <a:t>With the command is the reality that man could choose to disobey!</a:t>
            </a:r>
            <a:endParaRPr lang="en-US" sz="3200" b="1" dirty="0">
              <a:solidFill>
                <a:schemeClr val="tx1"/>
              </a:solidFill>
            </a:endParaRPr>
          </a:p>
        </p:txBody>
      </p:sp>
    </p:spTree>
    <p:extLst>
      <p:ext uri="{BB962C8B-B14F-4D97-AF65-F5344CB8AC3E}">
        <p14:creationId xmlns:p14="http://schemas.microsoft.com/office/powerpoint/2010/main" val="1485378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04800"/>
            <a:ext cx="7772400" cy="3200400"/>
          </a:xfrm>
        </p:spPr>
        <p:txBody>
          <a:bodyPr/>
          <a:lstStyle/>
          <a:p>
            <a:r>
              <a:rPr lang="en-US" sz="5400" dirty="0" smtClean="0"/>
              <a:t>God wants people to choose good, but we have all gone astray</a:t>
            </a:r>
            <a:endParaRPr lang="en-US" sz="5400" dirty="0"/>
          </a:p>
        </p:txBody>
      </p:sp>
      <p:sp>
        <p:nvSpPr>
          <p:cNvPr id="3" name="Text Placeholder 2"/>
          <p:cNvSpPr>
            <a:spLocks noGrp="1"/>
          </p:cNvSpPr>
          <p:nvPr>
            <p:ph type="body" idx="1"/>
          </p:nvPr>
        </p:nvSpPr>
        <p:spPr>
          <a:xfrm>
            <a:off x="722313" y="4343400"/>
            <a:ext cx="7772400" cy="1981200"/>
          </a:xfrm>
        </p:spPr>
        <p:txBody>
          <a:bodyPr>
            <a:normAutofit/>
          </a:bodyPr>
          <a:lstStyle/>
          <a:p>
            <a:r>
              <a:rPr lang="en-US" sz="4400" dirty="0" smtClean="0">
                <a:solidFill>
                  <a:schemeClr val="tx1"/>
                </a:solidFill>
              </a:rPr>
              <a:t>Ecclesiastes 7:29</a:t>
            </a:r>
            <a:br>
              <a:rPr lang="en-US" sz="4400" dirty="0" smtClean="0">
                <a:solidFill>
                  <a:schemeClr val="tx1"/>
                </a:solidFill>
              </a:rPr>
            </a:br>
            <a:r>
              <a:rPr lang="en-US" sz="4400" dirty="0" smtClean="0">
                <a:solidFill>
                  <a:schemeClr val="tx1"/>
                </a:solidFill>
              </a:rPr>
              <a:t>Romans 3:23</a:t>
            </a:r>
          </a:p>
        </p:txBody>
      </p:sp>
    </p:spTree>
    <p:extLst>
      <p:ext uri="{BB962C8B-B14F-4D97-AF65-F5344CB8AC3E}">
        <p14:creationId xmlns:p14="http://schemas.microsoft.com/office/powerpoint/2010/main" val="347842589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Ecclesiastes 7:29</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marL="0" indent="339725">
              <a:buNone/>
            </a:pPr>
            <a:r>
              <a:rPr lang="en-US" sz="3200" dirty="0">
                <a:solidFill>
                  <a:schemeClr val="tx1"/>
                </a:solidFill>
              </a:rPr>
              <a:t>Truly, this only I have found</a:t>
            </a:r>
            <a:r>
              <a:rPr lang="en-US" sz="3200" dirty="0" smtClean="0">
                <a:solidFill>
                  <a:schemeClr val="tx1"/>
                </a:solidFill>
              </a:rPr>
              <a:t>: That </a:t>
            </a:r>
            <a:r>
              <a:rPr lang="en-US" sz="3200" dirty="0">
                <a:solidFill>
                  <a:schemeClr val="tx1"/>
                </a:solidFill>
              </a:rPr>
              <a:t>God made man upright</a:t>
            </a:r>
            <a:r>
              <a:rPr lang="en-US" sz="3200" dirty="0" smtClean="0">
                <a:solidFill>
                  <a:schemeClr val="tx1"/>
                </a:solidFill>
              </a:rPr>
              <a:t>, But </a:t>
            </a:r>
            <a:r>
              <a:rPr lang="en-US" sz="3200" dirty="0">
                <a:solidFill>
                  <a:schemeClr val="tx1"/>
                </a:solidFill>
              </a:rPr>
              <a:t>they have sought out many schemes</a:t>
            </a:r>
            <a:r>
              <a:rPr lang="en-US" sz="3200" dirty="0" smtClean="0">
                <a:solidFill>
                  <a:schemeClr val="tx1"/>
                </a:solidFill>
              </a:rPr>
              <a:t>.</a:t>
            </a:r>
          </a:p>
          <a:p>
            <a:pPr marL="0" indent="339725">
              <a:buNone/>
            </a:pPr>
            <a:endParaRPr lang="en-US" sz="3200" dirty="0">
              <a:solidFill>
                <a:schemeClr val="tx1"/>
              </a:solidFill>
            </a:endParaRPr>
          </a:p>
          <a:p>
            <a:pPr marL="0" indent="0" algn="ctr">
              <a:buNone/>
            </a:pPr>
            <a:r>
              <a:rPr lang="en-US" sz="3200" b="1" dirty="0" smtClean="0">
                <a:solidFill>
                  <a:schemeClr val="tx1"/>
                </a:solidFill>
              </a:rPr>
              <a:t>Why blame God for the messes and suffering on earth?  God is not at fault for the evil that exists.</a:t>
            </a:r>
          </a:p>
        </p:txBody>
      </p:sp>
    </p:spTree>
    <p:extLst>
      <p:ext uri="{BB962C8B-B14F-4D97-AF65-F5344CB8AC3E}">
        <p14:creationId xmlns:p14="http://schemas.microsoft.com/office/powerpoint/2010/main" val="3207396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Romans 3:23</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marL="0" indent="339725">
              <a:buNone/>
            </a:pPr>
            <a:r>
              <a:rPr lang="en-US" sz="3200" dirty="0" smtClean="0">
                <a:solidFill>
                  <a:schemeClr val="tx1"/>
                </a:solidFill>
              </a:rPr>
              <a:t>For </a:t>
            </a:r>
            <a:r>
              <a:rPr lang="en-US" sz="3200" dirty="0">
                <a:solidFill>
                  <a:schemeClr val="tx1"/>
                </a:solidFill>
              </a:rPr>
              <a:t>all have sinned and fall short of the glory of </a:t>
            </a:r>
            <a:r>
              <a:rPr lang="en-US" sz="3200" dirty="0" smtClean="0">
                <a:solidFill>
                  <a:schemeClr val="tx1"/>
                </a:solidFill>
              </a:rPr>
              <a:t>God.</a:t>
            </a:r>
          </a:p>
          <a:p>
            <a:pPr marL="0" indent="339725">
              <a:buNone/>
            </a:pPr>
            <a:endParaRPr lang="en-US" sz="3200" dirty="0">
              <a:solidFill>
                <a:schemeClr val="tx1"/>
              </a:solidFill>
            </a:endParaRPr>
          </a:p>
          <a:p>
            <a:pPr marL="0" indent="0" algn="ctr">
              <a:buNone/>
            </a:pPr>
            <a:r>
              <a:rPr lang="en-US" sz="3200" b="1" dirty="0" smtClean="0">
                <a:solidFill>
                  <a:schemeClr val="tx1"/>
                </a:solidFill>
              </a:rPr>
              <a:t>If you want to know who to blame for suffering, just look in a mirror!</a:t>
            </a:r>
            <a:endParaRPr lang="en-US" sz="3200" b="1" dirty="0">
              <a:solidFill>
                <a:schemeClr val="tx1"/>
              </a:solidFill>
            </a:endParaRPr>
          </a:p>
        </p:txBody>
      </p:sp>
    </p:spTree>
    <p:extLst>
      <p:ext uri="{BB962C8B-B14F-4D97-AF65-F5344CB8AC3E}">
        <p14:creationId xmlns:p14="http://schemas.microsoft.com/office/powerpoint/2010/main" val="3207396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04800"/>
            <a:ext cx="7772400" cy="3352800"/>
          </a:xfrm>
        </p:spPr>
        <p:txBody>
          <a:bodyPr/>
          <a:lstStyle/>
          <a:p>
            <a:r>
              <a:rPr lang="en-US" sz="5400" dirty="0" smtClean="0"/>
              <a:t>God did not want us to suffer for our sins, so He planned to save us through His Son</a:t>
            </a:r>
            <a:endParaRPr lang="en-US" sz="5400" dirty="0"/>
          </a:p>
        </p:txBody>
      </p:sp>
      <p:sp>
        <p:nvSpPr>
          <p:cNvPr id="3" name="Text Placeholder 2"/>
          <p:cNvSpPr>
            <a:spLocks noGrp="1"/>
          </p:cNvSpPr>
          <p:nvPr>
            <p:ph type="body" idx="1"/>
          </p:nvPr>
        </p:nvSpPr>
        <p:spPr>
          <a:xfrm>
            <a:off x="722313" y="4343400"/>
            <a:ext cx="7772400" cy="1981200"/>
          </a:xfrm>
        </p:spPr>
        <p:txBody>
          <a:bodyPr>
            <a:normAutofit/>
          </a:bodyPr>
          <a:lstStyle/>
          <a:p>
            <a:r>
              <a:rPr lang="en-US" sz="4400" dirty="0" smtClean="0">
                <a:solidFill>
                  <a:schemeClr val="tx1"/>
                </a:solidFill>
              </a:rPr>
              <a:t>Genesis 3:15</a:t>
            </a:r>
            <a:br>
              <a:rPr lang="en-US" sz="4400" dirty="0" smtClean="0">
                <a:solidFill>
                  <a:schemeClr val="tx1"/>
                </a:solidFill>
              </a:rPr>
            </a:br>
            <a:r>
              <a:rPr lang="en-US" sz="4400" dirty="0" smtClean="0">
                <a:solidFill>
                  <a:schemeClr val="tx1"/>
                </a:solidFill>
              </a:rPr>
              <a:t>Ephesians 1:7-10</a:t>
            </a:r>
          </a:p>
        </p:txBody>
      </p:sp>
    </p:spTree>
    <p:extLst>
      <p:ext uri="{BB962C8B-B14F-4D97-AF65-F5344CB8AC3E}">
        <p14:creationId xmlns:p14="http://schemas.microsoft.com/office/powerpoint/2010/main" val="166825346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Genesis 3:15</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marL="0" indent="0">
              <a:buNone/>
            </a:pPr>
            <a:r>
              <a:rPr lang="en-US" sz="3200" dirty="0" smtClean="0">
                <a:solidFill>
                  <a:schemeClr val="tx1"/>
                </a:solidFill>
              </a:rPr>
              <a:t>So the Lord God said to the serpent:</a:t>
            </a:r>
          </a:p>
          <a:p>
            <a:pPr marL="398463" indent="339725">
              <a:buNone/>
            </a:pPr>
            <a:r>
              <a:rPr lang="en-US" sz="3200" i="1" dirty="0" smtClean="0">
                <a:solidFill>
                  <a:schemeClr val="tx1"/>
                </a:solidFill>
              </a:rPr>
              <a:t>“And </a:t>
            </a:r>
            <a:r>
              <a:rPr lang="en-US" sz="3200" i="1" dirty="0">
                <a:solidFill>
                  <a:schemeClr val="tx1"/>
                </a:solidFill>
              </a:rPr>
              <a:t>I will put </a:t>
            </a:r>
            <a:r>
              <a:rPr lang="en-US" sz="3200" i="1" dirty="0" smtClean="0">
                <a:solidFill>
                  <a:schemeClr val="tx1"/>
                </a:solidFill>
              </a:rPr>
              <a:t>enmity between      you </a:t>
            </a:r>
            <a:r>
              <a:rPr lang="en-US" sz="3200" i="1" dirty="0">
                <a:solidFill>
                  <a:schemeClr val="tx1"/>
                </a:solidFill>
              </a:rPr>
              <a:t>and the woman</a:t>
            </a:r>
            <a:r>
              <a:rPr lang="en-US" sz="3200" i="1" dirty="0" smtClean="0">
                <a:solidFill>
                  <a:schemeClr val="tx1"/>
                </a:solidFill>
              </a:rPr>
              <a:t>, and </a:t>
            </a:r>
            <a:r>
              <a:rPr lang="en-US" sz="3200" i="1" dirty="0">
                <a:solidFill>
                  <a:schemeClr val="tx1"/>
                </a:solidFill>
              </a:rPr>
              <a:t>between your seed and her Seed</a:t>
            </a:r>
            <a:r>
              <a:rPr lang="en-US" sz="3200" i="1" dirty="0" smtClean="0">
                <a:solidFill>
                  <a:schemeClr val="tx1"/>
                </a:solidFill>
              </a:rPr>
              <a:t>; He </a:t>
            </a:r>
            <a:r>
              <a:rPr lang="en-US" sz="3200" i="1" dirty="0">
                <a:solidFill>
                  <a:schemeClr val="tx1"/>
                </a:solidFill>
              </a:rPr>
              <a:t>shall </a:t>
            </a:r>
            <a:r>
              <a:rPr lang="en-US" sz="3200" i="1" dirty="0" smtClean="0">
                <a:solidFill>
                  <a:schemeClr val="tx1"/>
                </a:solidFill>
              </a:rPr>
              <a:t>  bruise </a:t>
            </a:r>
            <a:r>
              <a:rPr lang="en-US" sz="3200" i="1" dirty="0">
                <a:solidFill>
                  <a:schemeClr val="tx1"/>
                </a:solidFill>
              </a:rPr>
              <a:t>your head</a:t>
            </a:r>
            <a:r>
              <a:rPr lang="en-US" sz="3200" i="1" dirty="0" smtClean="0">
                <a:solidFill>
                  <a:schemeClr val="tx1"/>
                </a:solidFill>
              </a:rPr>
              <a:t>, and </a:t>
            </a:r>
            <a:r>
              <a:rPr lang="en-US" sz="3200" i="1" dirty="0">
                <a:solidFill>
                  <a:schemeClr val="tx1"/>
                </a:solidFill>
              </a:rPr>
              <a:t>you shall </a:t>
            </a:r>
            <a:r>
              <a:rPr lang="en-US" sz="3200" i="1" dirty="0" smtClean="0">
                <a:solidFill>
                  <a:schemeClr val="tx1"/>
                </a:solidFill>
              </a:rPr>
              <a:t>    bruise </a:t>
            </a:r>
            <a:r>
              <a:rPr lang="en-US" sz="3200" i="1" dirty="0">
                <a:solidFill>
                  <a:schemeClr val="tx1"/>
                </a:solidFill>
              </a:rPr>
              <a:t>His heel</a:t>
            </a:r>
            <a:r>
              <a:rPr lang="en-US" sz="3200" i="1" dirty="0" smtClean="0">
                <a:solidFill>
                  <a:schemeClr val="tx1"/>
                </a:solidFill>
              </a:rPr>
              <a:t>.”</a:t>
            </a:r>
            <a:endParaRPr lang="en-US" sz="3200" b="1" i="1" dirty="0" smtClean="0">
              <a:solidFill>
                <a:schemeClr val="tx1"/>
              </a:solidFill>
            </a:endParaRPr>
          </a:p>
        </p:txBody>
      </p:sp>
    </p:spTree>
    <p:extLst>
      <p:ext uri="{BB962C8B-B14F-4D97-AF65-F5344CB8AC3E}">
        <p14:creationId xmlns:p14="http://schemas.microsoft.com/office/powerpoint/2010/main" val="16823092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dirty="0" smtClean="0"/>
              <a:t>Ephesians 1:7-10</a:t>
            </a:r>
            <a:endParaRPr lang="en-US" dirty="0"/>
          </a:p>
        </p:txBody>
      </p:sp>
      <p:sp>
        <p:nvSpPr>
          <p:cNvPr id="3" name="Content Placeholder 2"/>
          <p:cNvSpPr>
            <a:spLocks noGrp="1"/>
          </p:cNvSpPr>
          <p:nvPr>
            <p:ph idx="1"/>
          </p:nvPr>
        </p:nvSpPr>
        <p:spPr>
          <a:xfrm>
            <a:off x="457200" y="1071720"/>
            <a:ext cx="8229600" cy="5486400"/>
          </a:xfrm>
        </p:spPr>
        <p:txBody>
          <a:bodyPr>
            <a:normAutofit lnSpcReduction="10000"/>
          </a:bodyPr>
          <a:lstStyle/>
          <a:p>
            <a:pPr marL="0" indent="339725">
              <a:buNone/>
            </a:pPr>
            <a:r>
              <a:rPr lang="en-US" sz="3200" baseline="30000" dirty="0">
                <a:solidFill>
                  <a:schemeClr val="tx1"/>
                </a:solidFill>
              </a:rPr>
              <a:t> </a:t>
            </a:r>
            <a:r>
              <a:rPr lang="en-US" sz="3200" dirty="0">
                <a:solidFill>
                  <a:schemeClr val="tx1"/>
                </a:solidFill>
              </a:rPr>
              <a:t>In Him we have redemption through His blood, the forgiveness of sins, according to the riches of His grace </a:t>
            </a:r>
            <a:r>
              <a:rPr lang="en-US" sz="3200" baseline="30000" dirty="0">
                <a:solidFill>
                  <a:schemeClr val="tx1"/>
                </a:solidFill>
              </a:rPr>
              <a:t>8 </a:t>
            </a:r>
            <a:r>
              <a:rPr lang="en-US" sz="3200" dirty="0">
                <a:solidFill>
                  <a:schemeClr val="tx1"/>
                </a:solidFill>
              </a:rPr>
              <a:t>which He made to abound toward us in all wisdom and prudence, </a:t>
            </a:r>
            <a:r>
              <a:rPr lang="en-US" sz="3200" baseline="30000" dirty="0">
                <a:solidFill>
                  <a:schemeClr val="tx1"/>
                </a:solidFill>
              </a:rPr>
              <a:t>9 </a:t>
            </a:r>
            <a:r>
              <a:rPr lang="en-US" sz="3200" dirty="0">
                <a:solidFill>
                  <a:schemeClr val="tx1"/>
                </a:solidFill>
              </a:rPr>
              <a:t>having made known to us the mystery of His will, according to His good pleasure which He purposed in Himself, </a:t>
            </a:r>
            <a:r>
              <a:rPr lang="en-US" sz="3200" baseline="30000" dirty="0">
                <a:solidFill>
                  <a:schemeClr val="tx1"/>
                </a:solidFill>
              </a:rPr>
              <a:t>10 </a:t>
            </a:r>
            <a:r>
              <a:rPr lang="en-US" sz="3200" dirty="0">
                <a:solidFill>
                  <a:schemeClr val="tx1"/>
                </a:solidFill>
              </a:rPr>
              <a:t>that in the dispensation of the fullness of the times He might gather together in one all things in Christ, </a:t>
            </a:r>
            <a:r>
              <a:rPr lang="en-US" sz="3200" dirty="0" smtClean="0">
                <a:solidFill>
                  <a:schemeClr val="tx1"/>
                </a:solidFill>
              </a:rPr>
              <a:t>both </a:t>
            </a:r>
            <a:r>
              <a:rPr lang="en-US" sz="3200" dirty="0">
                <a:solidFill>
                  <a:schemeClr val="tx1"/>
                </a:solidFill>
              </a:rPr>
              <a:t>which are in heaven and which are on earth—in Him.</a:t>
            </a:r>
            <a:endParaRPr lang="en-US" sz="3200" b="1" dirty="0" smtClean="0">
              <a:solidFill>
                <a:schemeClr val="tx1"/>
              </a:solidFill>
            </a:endParaRPr>
          </a:p>
        </p:txBody>
      </p:sp>
    </p:spTree>
    <p:extLst>
      <p:ext uri="{BB962C8B-B14F-4D97-AF65-F5344CB8AC3E}">
        <p14:creationId xmlns:p14="http://schemas.microsoft.com/office/powerpoint/2010/main" val="16823092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066799"/>
          </a:xfrm>
        </p:spPr>
        <p:txBody>
          <a:bodyPr/>
          <a:lstStyle/>
          <a:p>
            <a:r>
              <a:rPr lang="en-US" sz="7200" dirty="0" smtClean="0"/>
              <a:t>Conclusion</a:t>
            </a:r>
            <a:endParaRPr lang="en-US" sz="7200" dirty="0"/>
          </a:p>
        </p:txBody>
      </p:sp>
      <p:sp>
        <p:nvSpPr>
          <p:cNvPr id="3" name="Subtitle 2"/>
          <p:cNvSpPr>
            <a:spLocks noGrp="1"/>
          </p:cNvSpPr>
          <p:nvPr>
            <p:ph type="subTitle" idx="1"/>
          </p:nvPr>
        </p:nvSpPr>
        <p:spPr>
          <a:xfrm>
            <a:off x="533400" y="1447800"/>
            <a:ext cx="8001000" cy="5105400"/>
          </a:xfrm>
        </p:spPr>
        <p:txBody>
          <a:bodyPr>
            <a:noAutofit/>
          </a:bodyPr>
          <a:lstStyle/>
          <a:p>
            <a:pPr marL="457200" indent="-457200" algn="l">
              <a:buFont typeface="Arial" panose="020B0604020202020204" pitchFamily="34" charset="0"/>
              <a:buChar char="•"/>
            </a:pPr>
            <a:r>
              <a:rPr lang="en-US" sz="3200" dirty="0" smtClean="0">
                <a:solidFill>
                  <a:schemeClr val="tx1"/>
                </a:solidFill>
              </a:rPr>
              <a:t>God created the world, and mankind as a blessing and wonderful gift.</a:t>
            </a:r>
          </a:p>
          <a:p>
            <a:pPr marL="457200" indent="-457200" algn="l">
              <a:buFont typeface="Arial" panose="020B0604020202020204" pitchFamily="34" charset="0"/>
              <a:buChar char="•"/>
            </a:pPr>
            <a:r>
              <a:rPr lang="en-US" sz="3200" dirty="0" smtClean="0">
                <a:solidFill>
                  <a:schemeClr val="tx1"/>
                </a:solidFill>
              </a:rPr>
              <a:t>Man tried to foul it all up, by disobeying and sinning against Him.</a:t>
            </a:r>
          </a:p>
          <a:p>
            <a:pPr marL="457200" indent="-457200" algn="l">
              <a:buFont typeface="Arial" panose="020B0604020202020204" pitchFamily="34" charset="0"/>
              <a:buChar char="•"/>
            </a:pPr>
            <a:r>
              <a:rPr lang="en-US" sz="3200" dirty="0" smtClean="0">
                <a:solidFill>
                  <a:schemeClr val="tx1"/>
                </a:solidFill>
              </a:rPr>
              <a:t>However, God has “saved the day” in devising His great scheme of redemption, accomplished in His Son.</a:t>
            </a:r>
          </a:p>
        </p:txBody>
      </p:sp>
    </p:spTree>
    <p:extLst>
      <p:ext uri="{BB962C8B-B14F-4D97-AF65-F5344CB8AC3E}">
        <p14:creationId xmlns:p14="http://schemas.microsoft.com/office/powerpoint/2010/main" val="77001484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Deuteronomy 29:29</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marL="3175" indent="571500">
              <a:buNone/>
            </a:pPr>
            <a:r>
              <a:rPr lang="en-US" sz="3200" dirty="0">
                <a:solidFill>
                  <a:schemeClr val="tx1"/>
                </a:solidFill>
              </a:rPr>
              <a:t>The secret things belong to the </a:t>
            </a:r>
            <a:r>
              <a:rPr lang="en-US" sz="3200" cap="small" dirty="0">
                <a:solidFill>
                  <a:schemeClr val="tx1"/>
                </a:solidFill>
              </a:rPr>
              <a:t>Lord</a:t>
            </a:r>
            <a:r>
              <a:rPr lang="en-US" sz="3200" dirty="0">
                <a:solidFill>
                  <a:schemeClr val="tx1"/>
                </a:solidFill>
              </a:rPr>
              <a:t> our God, but those things which are revealed belong to us and to our children forever, that we may do all the words of this law</a:t>
            </a:r>
            <a:r>
              <a:rPr lang="en-US" sz="3200" dirty="0" smtClean="0">
                <a:solidFill>
                  <a:schemeClr val="tx1"/>
                </a:solidFill>
              </a:rPr>
              <a:t>.</a:t>
            </a:r>
          </a:p>
          <a:p>
            <a:pPr marL="3175" indent="571500">
              <a:buNone/>
            </a:pPr>
            <a:endParaRPr lang="en-US" sz="3200" dirty="0">
              <a:solidFill>
                <a:schemeClr val="tx1"/>
              </a:solidFill>
            </a:endParaRPr>
          </a:p>
          <a:p>
            <a:pPr marL="3175" indent="-3175" algn="ctr">
              <a:buNone/>
            </a:pPr>
            <a:r>
              <a:rPr lang="en-US" sz="3200" b="1" dirty="0" smtClean="0">
                <a:solidFill>
                  <a:schemeClr val="tx1"/>
                </a:solidFill>
              </a:rPr>
              <a:t>Some things we can know, they “belong to us”.  Other things we cannot find out!</a:t>
            </a:r>
            <a:endParaRPr lang="en-US" sz="3200" b="1" dirty="0">
              <a:solidFill>
                <a:schemeClr val="tx1"/>
              </a:solidFill>
            </a:endParaRPr>
          </a:p>
        </p:txBody>
      </p:sp>
    </p:spTree>
    <p:extLst>
      <p:ext uri="{BB962C8B-B14F-4D97-AF65-F5344CB8AC3E}">
        <p14:creationId xmlns:p14="http://schemas.microsoft.com/office/powerpoint/2010/main" val="656360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Ecclesiastes 8:16-17</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marL="0" indent="339725">
              <a:buNone/>
            </a:pPr>
            <a:r>
              <a:rPr lang="en-US" sz="3200" dirty="0">
                <a:solidFill>
                  <a:schemeClr val="tx1"/>
                </a:solidFill>
              </a:rPr>
              <a:t>When I applied my heart to know wisdom and to see the business that is done on earth, even though one sees no sleep day or night, </a:t>
            </a:r>
            <a:r>
              <a:rPr lang="en-US" sz="3200" baseline="30000" dirty="0">
                <a:solidFill>
                  <a:schemeClr val="tx1"/>
                </a:solidFill>
              </a:rPr>
              <a:t>17 </a:t>
            </a:r>
            <a:r>
              <a:rPr lang="en-US" sz="3200" dirty="0">
                <a:solidFill>
                  <a:schemeClr val="tx1"/>
                </a:solidFill>
              </a:rPr>
              <a:t>then I saw all the work of God, that a man cannot find out the work that is done under the sun. For though a man labors to discover it, yet he will not find it; moreover, though a wise man attempts to know it, he will not be able to find it.</a:t>
            </a:r>
          </a:p>
        </p:txBody>
      </p:sp>
    </p:spTree>
    <p:extLst>
      <p:ext uri="{BB962C8B-B14F-4D97-AF65-F5344CB8AC3E}">
        <p14:creationId xmlns:p14="http://schemas.microsoft.com/office/powerpoint/2010/main" val="686162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1"/>
            <a:ext cx="7772400" cy="2209800"/>
          </a:xfrm>
        </p:spPr>
        <p:txBody>
          <a:bodyPr/>
          <a:lstStyle/>
          <a:p>
            <a:r>
              <a:rPr lang="en-US" sz="5400" dirty="0" smtClean="0"/>
              <a:t>God created the world because He chose to!</a:t>
            </a:r>
            <a:endParaRPr lang="en-US" sz="5400" dirty="0"/>
          </a:p>
        </p:txBody>
      </p:sp>
      <p:sp>
        <p:nvSpPr>
          <p:cNvPr id="3" name="Text Placeholder 2"/>
          <p:cNvSpPr>
            <a:spLocks noGrp="1"/>
          </p:cNvSpPr>
          <p:nvPr>
            <p:ph type="body" idx="1"/>
          </p:nvPr>
        </p:nvSpPr>
        <p:spPr>
          <a:xfrm>
            <a:off x="722313" y="4343400"/>
            <a:ext cx="7772400" cy="1219200"/>
          </a:xfrm>
        </p:spPr>
        <p:txBody>
          <a:bodyPr>
            <a:normAutofit/>
          </a:bodyPr>
          <a:lstStyle/>
          <a:p>
            <a:r>
              <a:rPr lang="en-US" sz="4400" dirty="0" smtClean="0">
                <a:solidFill>
                  <a:schemeClr val="tx1"/>
                </a:solidFill>
              </a:rPr>
              <a:t>Romans 9:19-21</a:t>
            </a:r>
            <a:endParaRPr lang="en-US" sz="4400" dirty="0">
              <a:solidFill>
                <a:schemeClr val="tx1"/>
              </a:solidFill>
            </a:endParaRPr>
          </a:p>
        </p:txBody>
      </p:sp>
    </p:spTree>
    <p:extLst>
      <p:ext uri="{BB962C8B-B14F-4D97-AF65-F5344CB8AC3E}">
        <p14:creationId xmlns:p14="http://schemas.microsoft.com/office/powerpoint/2010/main" val="143231413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Romans 9:19-21</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marL="0" indent="339725">
              <a:buNone/>
            </a:pPr>
            <a:r>
              <a:rPr lang="en-US" sz="3200" dirty="0">
                <a:solidFill>
                  <a:schemeClr val="tx1"/>
                </a:solidFill>
              </a:rPr>
              <a:t>You will say to me then, “Why does He still find fault? For who has resisted His will?” </a:t>
            </a:r>
            <a:r>
              <a:rPr lang="en-US" sz="3200" baseline="30000" dirty="0">
                <a:solidFill>
                  <a:schemeClr val="tx1"/>
                </a:solidFill>
              </a:rPr>
              <a:t>20 </a:t>
            </a:r>
            <a:r>
              <a:rPr lang="en-US" sz="3200" u="sng" dirty="0">
                <a:solidFill>
                  <a:schemeClr val="tx1"/>
                </a:solidFill>
              </a:rPr>
              <a:t>But indeed, O man, who are you to reply against God? Will the thing formed say to him who formed </a:t>
            </a:r>
            <a:r>
              <a:rPr lang="en-US" sz="3200" i="1" u="sng" dirty="0">
                <a:solidFill>
                  <a:schemeClr val="tx1"/>
                </a:solidFill>
              </a:rPr>
              <a:t>it</a:t>
            </a:r>
            <a:r>
              <a:rPr lang="en-US" sz="3200" u="sng" dirty="0">
                <a:solidFill>
                  <a:schemeClr val="tx1"/>
                </a:solidFill>
              </a:rPr>
              <a:t>, “Why have you made me like this</a:t>
            </a:r>
            <a:r>
              <a:rPr lang="en-US" sz="3200" dirty="0">
                <a:solidFill>
                  <a:schemeClr val="tx1"/>
                </a:solidFill>
              </a:rPr>
              <a:t>?” </a:t>
            </a:r>
            <a:r>
              <a:rPr lang="en-US" sz="3200" baseline="30000" dirty="0">
                <a:solidFill>
                  <a:schemeClr val="tx1"/>
                </a:solidFill>
              </a:rPr>
              <a:t>21 </a:t>
            </a:r>
            <a:r>
              <a:rPr lang="en-US" sz="3200" dirty="0">
                <a:solidFill>
                  <a:schemeClr val="tx1"/>
                </a:solidFill>
              </a:rPr>
              <a:t>Does not the potter have power over the clay, from the same lump to make one vessel for honor and another for dishonor?</a:t>
            </a:r>
          </a:p>
        </p:txBody>
      </p:sp>
    </p:spTree>
    <p:extLst>
      <p:ext uri="{BB962C8B-B14F-4D97-AF65-F5344CB8AC3E}">
        <p14:creationId xmlns:p14="http://schemas.microsoft.com/office/powerpoint/2010/main" val="1116546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04800"/>
            <a:ext cx="7772400" cy="3429000"/>
          </a:xfrm>
        </p:spPr>
        <p:txBody>
          <a:bodyPr/>
          <a:lstStyle/>
          <a:p>
            <a:r>
              <a:rPr lang="en-US" sz="5400" dirty="0" smtClean="0"/>
              <a:t>The existence                 of the universe declares the glory and righteousness of God</a:t>
            </a:r>
            <a:endParaRPr lang="en-US" sz="5400" dirty="0"/>
          </a:p>
        </p:txBody>
      </p:sp>
      <p:sp>
        <p:nvSpPr>
          <p:cNvPr id="3" name="Text Placeholder 2"/>
          <p:cNvSpPr>
            <a:spLocks noGrp="1"/>
          </p:cNvSpPr>
          <p:nvPr>
            <p:ph type="body" idx="1"/>
          </p:nvPr>
        </p:nvSpPr>
        <p:spPr>
          <a:xfrm>
            <a:off x="722313" y="4343400"/>
            <a:ext cx="7772400" cy="1981200"/>
          </a:xfrm>
        </p:spPr>
        <p:txBody>
          <a:bodyPr>
            <a:normAutofit/>
          </a:bodyPr>
          <a:lstStyle/>
          <a:p>
            <a:r>
              <a:rPr lang="en-US" sz="4400" dirty="0" smtClean="0">
                <a:solidFill>
                  <a:schemeClr val="tx1"/>
                </a:solidFill>
              </a:rPr>
              <a:t>Psalm 19:1-3; 50:6</a:t>
            </a:r>
            <a:br>
              <a:rPr lang="en-US" sz="4400" dirty="0" smtClean="0">
                <a:solidFill>
                  <a:schemeClr val="tx1"/>
                </a:solidFill>
              </a:rPr>
            </a:br>
            <a:r>
              <a:rPr lang="en-US" sz="4400" dirty="0" smtClean="0">
                <a:solidFill>
                  <a:schemeClr val="tx1"/>
                </a:solidFill>
              </a:rPr>
              <a:t>Romans 1:20</a:t>
            </a:r>
          </a:p>
        </p:txBody>
      </p:sp>
    </p:spTree>
    <p:extLst>
      <p:ext uri="{BB962C8B-B14F-4D97-AF65-F5344CB8AC3E}">
        <p14:creationId xmlns:p14="http://schemas.microsoft.com/office/powerpoint/2010/main" val="311344673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Psalm 19:1-3; 50:6</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marL="0" indent="339725">
              <a:buNone/>
            </a:pPr>
            <a:r>
              <a:rPr lang="en-US" sz="3200" dirty="0" smtClean="0">
                <a:solidFill>
                  <a:schemeClr val="tx1"/>
                </a:solidFill>
              </a:rPr>
              <a:t>(19:1-3),  The </a:t>
            </a:r>
            <a:r>
              <a:rPr lang="en-US" sz="3200" dirty="0">
                <a:solidFill>
                  <a:schemeClr val="tx1"/>
                </a:solidFill>
              </a:rPr>
              <a:t>heavens declare the </a:t>
            </a:r>
            <a:r>
              <a:rPr lang="en-US" sz="3200" u="sng" dirty="0">
                <a:solidFill>
                  <a:schemeClr val="tx1"/>
                </a:solidFill>
              </a:rPr>
              <a:t>glory</a:t>
            </a:r>
            <a:r>
              <a:rPr lang="en-US" sz="3200" dirty="0">
                <a:solidFill>
                  <a:schemeClr val="tx1"/>
                </a:solidFill>
              </a:rPr>
              <a:t> of God</a:t>
            </a:r>
            <a:r>
              <a:rPr lang="en-US" sz="3200" dirty="0" smtClean="0">
                <a:solidFill>
                  <a:schemeClr val="tx1"/>
                </a:solidFill>
              </a:rPr>
              <a:t>; And </a:t>
            </a:r>
            <a:r>
              <a:rPr lang="en-US" sz="3200" dirty="0">
                <a:solidFill>
                  <a:schemeClr val="tx1"/>
                </a:solidFill>
              </a:rPr>
              <a:t>the firmament shows His handiwork</a:t>
            </a:r>
            <a:r>
              <a:rPr lang="en-US" sz="3200" dirty="0" smtClean="0">
                <a:solidFill>
                  <a:schemeClr val="tx1"/>
                </a:solidFill>
              </a:rPr>
              <a:t>. </a:t>
            </a:r>
            <a:r>
              <a:rPr lang="en-US" sz="3200" baseline="30000" dirty="0" smtClean="0">
                <a:solidFill>
                  <a:schemeClr val="tx1"/>
                </a:solidFill>
              </a:rPr>
              <a:t>2</a:t>
            </a:r>
            <a:r>
              <a:rPr lang="en-US" sz="3200" baseline="30000" dirty="0">
                <a:solidFill>
                  <a:schemeClr val="tx1"/>
                </a:solidFill>
              </a:rPr>
              <a:t> </a:t>
            </a:r>
            <a:r>
              <a:rPr lang="en-US" sz="3200" dirty="0">
                <a:solidFill>
                  <a:schemeClr val="tx1"/>
                </a:solidFill>
              </a:rPr>
              <a:t>Day unto day utters speech</a:t>
            </a:r>
            <a:r>
              <a:rPr lang="en-US" sz="3200" dirty="0" smtClean="0">
                <a:solidFill>
                  <a:schemeClr val="tx1"/>
                </a:solidFill>
              </a:rPr>
              <a:t>, And </a:t>
            </a:r>
            <a:r>
              <a:rPr lang="en-US" sz="3200" dirty="0">
                <a:solidFill>
                  <a:schemeClr val="tx1"/>
                </a:solidFill>
              </a:rPr>
              <a:t>night unto night reveals knowledge</a:t>
            </a:r>
            <a:r>
              <a:rPr lang="en-US" sz="3200" dirty="0" smtClean="0">
                <a:solidFill>
                  <a:schemeClr val="tx1"/>
                </a:solidFill>
              </a:rPr>
              <a:t>.  </a:t>
            </a:r>
            <a:r>
              <a:rPr lang="en-US" sz="3200" baseline="30000" dirty="0" smtClean="0">
                <a:solidFill>
                  <a:schemeClr val="tx1"/>
                </a:solidFill>
              </a:rPr>
              <a:t>3</a:t>
            </a:r>
            <a:r>
              <a:rPr lang="en-US" sz="3200" baseline="30000" dirty="0">
                <a:solidFill>
                  <a:schemeClr val="tx1"/>
                </a:solidFill>
              </a:rPr>
              <a:t> </a:t>
            </a:r>
            <a:r>
              <a:rPr lang="en-US" sz="3200" i="1" dirty="0">
                <a:solidFill>
                  <a:schemeClr val="tx1"/>
                </a:solidFill>
              </a:rPr>
              <a:t>There is</a:t>
            </a:r>
            <a:r>
              <a:rPr lang="en-US" sz="3200" dirty="0">
                <a:solidFill>
                  <a:schemeClr val="tx1"/>
                </a:solidFill>
              </a:rPr>
              <a:t> no speech nor </a:t>
            </a:r>
            <a:r>
              <a:rPr lang="en-US" sz="3200" dirty="0" smtClean="0">
                <a:solidFill>
                  <a:schemeClr val="tx1"/>
                </a:solidFill>
              </a:rPr>
              <a:t>language </a:t>
            </a:r>
            <a:r>
              <a:rPr lang="en-US" sz="3200" i="1" dirty="0" smtClean="0">
                <a:solidFill>
                  <a:schemeClr val="tx1"/>
                </a:solidFill>
              </a:rPr>
              <a:t>Where</a:t>
            </a:r>
            <a:r>
              <a:rPr lang="en-US" sz="3200" dirty="0" smtClean="0">
                <a:solidFill>
                  <a:schemeClr val="tx1"/>
                </a:solidFill>
              </a:rPr>
              <a:t> </a:t>
            </a:r>
            <a:r>
              <a:rPr lang="en-US" sz="3200" dirty="0">
                <a:solidFill>
                  <a:schemeClr val="tx1"/>
                </a:solidFill>
              </a:rPr>
              <a:t>their voice is not heard</a:t>
            </a:r>
            <a:r>
              <a:rPr lang="en-US" sz="3200" dirty="0" smtClean="0">
                <a:solidFill>
                  <a:schemeClr val="tx1"/>
                </a:solidFill>
              </a:rPr>
              <a:t>.</a:t>
            </a:r>
          </a:p>
          <a:p>
            <a:pPr marL="0" indent="339725">
              <a:buNone/>
            </a:pPr>
            <a:endParaRPr lang="en-US" sz="1400" dirty="0" smtClean="0">
              <a:solidFill>
                <a:schemeClr val="tx1"/>
              </a:solidFill>
            </a:endParaRPr>
          </a:p>
          <a:p>
            <a:pPr marL="0" indent="339725">
              <a:buNone/>
            </a:pPr>
            <a:r>
              <a:rPr lang="en-US" sz="3200" dirty="0" smtClean="0">
                <a:solidFill>
                  <a:schemeClr val="tx1"/>
                </a:solidFill>
              </a:rPr>
              <a:t>(50:6), Let </a:t>
            </a:r>
            <a:r>
              <a:rPr lang="en-US" sz="3200" dirty="0">
                <a:solidFill>
                  <a:schemeClr val="tx1"/>
                </a:solidFill>
              </a:rPr>
              <a:t>the heavens declare His </a:t>
            </a:r>
            <a:r>
              <a:rPr lang="en-US" sz="3200" u="sng" dirty="0" smtClean="0">
                <a:solidFill>
                  <a:schemeClr val="tx1"/>
                </a:solidFill>
              </a:rPr>
              <a:t>righteousness</a:t>
            </a:r>
            <a:r>
              <a:rPr lang="en-US" sz="3200" dirty="0" smtClean="0">
                <a:solidFill>
                  <a:schemeClr val="tx1"/>
                </a:solidFill>
              </a:rPr>
              <a:t>, For </a:t>
            </a:r>
            <a:r>
              <a:rPr lang="en-US" sz="3200" dirty="0">
                <a:solidFill>
                  <a:schemeClr val="tx1"/>
                </a:solidFill>
              </a:rPr>
              <a:t>God Himself </a:t>
            </a:r>
            <a:r>
              <a:rPr lang="en-US" sz="3200" i="1" dirty="0">
                <a:solidFill>
                  <a:schemeClr val="tx1"/>
                </a:solidFill>
              </a:rPr>
              <a:t>is</a:t>
            </a:r>
            <a:r>
              <a:rPr lang="en-US" sz="3200" dirty="0">
                <a:solidFill>
                  <a:schemeClr val="tx1"/>
                </a:solidFill>
              </a:rPr>
              <a:t> </a:t>
            </a:r>
            <a:r>
              <a:rPr lang="en-US" sz="3200" dirty="0" smtClean="0">
                <a:solidFill>
                  <a:schemeClr val="tx1"/>
                </a:solidFill>
              </a:rPr>
              <a:t>Judge.</a:t>
            </a:r>
            <a:endParaRPr lang="en-US" sz="3200" dirty="0">
              <a:solidFill>
                <a:schemeClr val="tx1"/>
              </a:solidFill>
            </a:endParaRPr>
          </a:p>
        </p:txBody>
      </p:sp>
    </p:spTree>
    <p:extLst>
      <p:ext uri="{BB962C8B-B14F-4D97-AF65-F5344CB8AC3E}">
        <p14:creationId xmlns:p14="http://schemas.microsoft.com/office/powerpoint/2010/main" val="1463542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Romans 1:20</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marL="0" indent="339725">
              <a:buNone/>
            </a:pPr>
            <a:r>
              <a:rPr lang="en-US" sz="3200" dirty="0">
                <a:solidFill>
                  <a:schemeClr val="tx1"/>
                </a:solidFill>
              </a:rPr>
              <a:t>For since the creation of the world His invisible attributes are clearly seen, being understood by the things that are made, even His eternal power and Godhead, so that they are without </a:t>
            </a:r>
            <a:r>
              <a:rPr lang="en-US" sz="3200" dirty="0" smtClean="0">
                <a:solidFill>
                  <a:schemeClr val="tx1"/>
                </a:solidFill>
              </a:rPr>
              <a:t>excuse.</a:t>
            </a:r>
          </a:p>
          <a:p>
            <a:pPr marL="0" indent="339725">
              <a:buNone/>
            </a:pPr>
            <a:endParaRPr lang="en-US" sz="1400" dirty="0">
              <a:solidFill>
                <a:schemeClr val="tx1"/>
              </a:solidFill>
            </a:endParaRPr>
          </a:p>
          <a:p>
            <a:pPr marL="0" indent="0" algn="ctr">
              <a:buNone/>
            </a:pPr>
            <a:r>
              <a:rPr lang="en-US" sz="3200" b="1" dirty="0" smtClean="0">
                <a:solidFill>
                  <a:schemeClr val="tx1"/>
                </a:solidFill>
              </a:rPr>
              <a:t>The world is evidence of God’s attributes, and He expects us to seek Him out (cf. Acts 17:27)</a:t>
            </a:r>
            <a:endParaRPr lang="en-US" sz="3200" b="1" dirty="0">
              <a:solidFill>
                <a:schemeClr val="tx1"/>
              </a:solidFill>
            </a:endParaRPr>
          </a:p>
        </p:txBody>
      </p:sp>
    </p:spTree>
    <p:extLst>
      <p:ext uri="{BB962C8B-B14F-4D97-AF65-F5344CB8AC3E}">
        <p14:creationId xmlns:p14="http://schemas.microsoft.com/office/powerpoint/2010/main" val="1463542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04800"/>
            <a:ext cx="7772400" cy="3352800"/>
          </a:xfrm>
        </p:spPr>
        <p:txBody>
          <a:bodyPr/>
          <a:lstStyle/>
          <a:p>
            <a:r>
              <a:rPr lang="en-US" sz="5400" dirty="0" smtClean="0"/>
              <a:t>God created human beings with free will, so we would choose to serve Him</a:t>
            </a:r>
            <a:endParaRPr lang="en-US" sz="5400" dirty="0"/>
          </a:p>
        </p:txBody>
      </p:sp>
      <p:sp>
        <p:nvSpPr>
          <p:cNvPr id="3" name="Text Placeholder 2"/>
          <p:cNvSpPr>
            <a:spLocks noGrp="1"/>
          </p:cNvSpPr>
          <p:nvPr>
            <p:ph type="body" idx="1"/>
          </p:nvPr>
        </p:nvSpPr>
        <p:spPr>
          <a:xfrm>
            <a:off x="722313" y="4343400"/>
            <a:ext cx="7772400" cy="1981200"/>
          </a:xfrm>
        </p:spPr>
        <p:txBody>
          <a:bodyPr>
            <a:normAutofit/>
          </a:bodyPr>
          <a:lstStyle/>
          <a:p>
            <a:r>
              <a:rPr lang="en-US" sz="4400" dirty="0" smtClean="0">
                <a:solidFill>
                  <a:schemeClr val="tx1"/>
                </a:solidFill>
              </a:rPr>
              <a:t>Genesis 1:27</a:t>
            </a:r>
            <a:br>
              <a:rPr lang="en-US" sz="4400" dirty="0" smtClean="0">
                <a:solidFill>
                  <a:schemeClr val="tx1"/>
                </a:solidFill>
              </a:rPr>
            </a:br>
            <a:r>
              <a:rPr lang="en-US" sz="4400" dirty="0" smtClean="0">
                <a:solidFill>
                  <a:schemeClr val="tx1"/>
                </a:solidFill>
              </a:rPr>
              <a:t>Genesis 2:16-17</a:t>
            </a:r>
          </a:p>
        </p:txBody>
      </p:sp>
    </p:spTree>
    <p:extLst>
      <p:ext uri="{BB962C8B-B14F-4D97-AF65-F5344CB8AC3E}">
        <p14:creationId xmlns:p14="http://schemas.microsoft.com/office/powerpoint/2010/main" val="41860124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157</TotalTime>
  <Words>606</Words>
  <Application>Microsoft Office PowerPoint</Application>
  <PresentationFormat>On-screen Show (4:3)</PresentationFormat>
  <Paragraphs>58</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Executive</vt:lpstr>
      <vt:lpstr>Why did God create the world?</vt:lpstr>
      <vt:lpstr>Deuteronomy 29:29</vt:lpstr>
      <vt:lpstr>Ecclesiastes 8:16-17</vt:lpstr>
      <vt:lpstr>God created the world because He chose to!</vt:lpstr>
      <vt:lpstr>Romans 9:19-21</vt:lpstr>
      <vt:lpstr>The existence                 of the universe declares the glory and righteousness of God</vt:lpstr>
      <vt:lpstr>Psalm 19:1-3; 50:6</vt:lpstr>
      <vt:lpstr>Romans 1:20</vt:lpstr>
      <vt:lpstr>God created human beings with free will, so we would choose to serve Him</vt:lpstr>
      <vt:lpstr>Genesis 1:27</vt:lpstr>
      <vt:lpstr>Genesis 2:16-17</vt:lpstr>
      <vt:lpstr>God wants people to choose good, but we have all gone astray</vt:lpstr>
      <vt:lpstr>Ecclesiastes 7:29</vt:lpstr>
      <vt:lpstr>Romans 3:23</vt:lpstr>
      <vt:lpstr>God did not want us to suffer for our sins, so He planned to save us through His Son</vt:lpstr>
      <vt:lpstr>Genesis 3:15</vt:lpstr>
      <vt:lpstr>Ephesians 1:7-10</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did God create the world?</dc:title>
  <dc:creator>Stan</dc:creator>
  <cp:lastModifiedBy>Stan</cp:lastModifiedBy>
  <cp:revision>10</cp:revision>
  <dcterms:created xsi:type="dcterms:W3CDTF">2014-04-13T01:40:23Z</dcterms:created>
  <dcterms:modified xsi:type="dcterms:W3CDTF">2014-04-13T04:17:43Z</dcterms:modified>
</cp:coreProperties>
</file>